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76" r:id="rId6"/>
    <p:sldId id="273" r:id="rId7"/>
    <p:sldId id="259" r:id="rId8"/>
    <p:sldId id="268" r:id="rId9"/>
    <p:sldId id="262" r:id="rId10"/>
    <p:sldId id="260" r:id="rId11"/>
    <p:sldId id="289" r:id="rId12"/>
    <p:sldId id="290" r:id="rId13"/>
    <p:sldId id="261" r:id="rId14"/>
    <p:sldId id="263" r:id="rId15"/>
    <p:sldId id="294" r:id="rId16"/>
    <p:sldId id="264" r:id="rId17"/>
    <p:sldId id="287" r:id="rId18"/>
    <p:sldId id="282" r:id="rId19"/>
    <p:sldId id="279" r:id="rId20"/>
    <p:sldId id="265" r:id="rId21"/>
    <p:sldId id="280" r:id="rId22"/>
    <p:sldId id="266" r:id="rId23"/>
    <p:sldId id="288" r:id="rId24"/>
    <p:sldId id="270" r:id="rId25"/>
    <p:sldId id="278" r:id="rId26"/>
    <p:sldId id="271" r:id="rId27"/>
    <p:sldId id="291" r:id="rId28"/>
    <p:sldId id="293" r:id="rId29"/>
    <p:sldId id="274" r:id="rId30"/>
    <p:sldId id="281" r:id="rId31"/>
    <p:sldId id="275" r:id="rId32"/>
    <p:sldId id="272" r:id="rId33"/>
    <p:sldId id="267" r:id="rId34"/>
    <p:sldId id="277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F09503-461A-43A0-8C7F-1571D0314CC4}" type="datetimeFigureOut">
              <a:rPr lang="fi-FI" smtClean="0"/>
              <a:t>6.2.2015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4D5E92-4242-4083-8397-71D4A516CA7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Sami Kallio FM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Heimosodat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4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Aunuksessa kansa kapinoi </a:t>
            </a:r>
            <a:r>
              <a:rPr lang="fi-FI" dirty="0" err="1" smtClean="0"/>
              <a:t>bolshevikkeja</a:t>
            </a:r>
            <a:r>
              <a:rPr lang="fi-FI" dirty="0" smtClean="0"/>
              <a:t> vastaan ja pyysi apua Suomesta</a:t>
            </a:r>
          </a:p>
          <a:p>
            <a:r>
              <a:rPr lang="fi-FI" dirty="0" smtClean="0"/>
              <a:t>Jääkärit ja aktivistit ottivat asian omakseen Suomen hallituksen ja porvaripuolueiden tuella. YE vastusti</a:t>
            </a:r>
          </a:p>
          <a:p>
            <a:r>
              <a:rPr lang="fi-FI" dirty="0" smtClean="0"/>
              <a:t>Aunuksen Vapaaehtoinen armeija (AVA), 7000 miestä kävi Aunuksessa 2 kk sitoumukset, satoja  alaikäisiä</a:t>
            </a:r>
          </a:p>
          <a:p>
            <a:r>
              <a:rPr lang="fi-FI" dirty="0" smtClean="0"/>
              <a:t>Raja ylitettiin 21.4.1919. Gunnar von </a:t>
            </a:r>
            <a:r>
              <a:rPr lang="fi-FI" dirty="0" err="1" smtClean="0"/>
              <a:t>Hertzenin</a:t>
            </a:r>
            <a:r>
              <a:rPr lang="fi-FI" dirty="0" smtClean="0"/>
              <a:t> komentama etelärintama pääsi Syvärille 28.4, vaan joutui perääntymään. </a:t>
            </a:r>
            <a:r>
              <a:rPr lang="fi-FI" dirty="0" err="1" smtClean="0"/>
              <a:t>Aunuksenkaupungin</a:t>
            </a:r>
            <a:r>
              <a:rPr lang="fi-FI" dirty="0" smtClean="0"/>
              <a:t> valtaus 7.5.1919</a:t>
            </a:r>
          </a:p>
          <a:p>
            <a:r>
              <a:rPr lang="fi-FI" dirty="0" smtClean="0"/>
              <a:t>Aunuslaiset ottivat suomalaiset myönteisesti vastaan, mutta pettyivät joukkojen heikkouteen. Pelättiin kostotoimia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Aunuksen retki 1919 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3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Kutsunnoilla 1500-2000 aunuslaista aseisiin</a:t>
            </a:r>
          </a:p>
          <a:p>
            <a:r>
              <a:rPr lang="fi-FI" dirty="0" smtClean="0"/>
              <a:t>Vastassa suomalaisia punaisia; vangit ammuttiin</a:t>
            </a:r>
          </a:p>
          <a:p>
            <a:r>
              <a:rPr lang="fi-FI" dirty="0" smtClean="0"/>
              <a:t>Pohjoinen rintama Paavo Talvelan komennossa, uhkarohkeat hyökkäykset toivat henkisen ylivoiman punaisiin nähden</a:t>
            </a:r>
          </a:p>
          <a:p>
            <a:r>
              <a:rPr lang="fi-FI" dirty="0" smtClean="0"/>
              <a:t>Hyökkäys juuttui Petroskoin edustalle 30.6.1919</a:t>
            </a:r>
          </a:p>
          <a:p>
            <a:r>
              <a:rPr lang="fi-FI" dirty="0" smtClean="0"/>
              <a:t>Eteläinen rintama romahti punaisten hyökättyä sivustaan Laatokalta </a:t>
            </a:r>
            <a:r>
              <a:rPr lang="fi-FI" dirty="0" err="1" smtClean="0"/>
              <a:t>Vitelen</a:t>
            </a:r>
            <a:r>
              <a:rPr lang="fi-FI" dirty="0" smtClean="0"/>
              <a:t> taistelussa 27.6.1919</a:t>
            </a:r>
          </a:p>
          <a:p>
            <a:r>
              <a:rPr lang="fi-FI" dirty="0" smtClean="0"/>
              <a:t>Aunuksen retkikunta vetäytyi taistellen Suomeen</a:t>
            </a:r>
          </a:p>
          <a:p>
            <a:r>
              <a:rPr lang="fi-FI" dirty="0" smtClean="0"/>
              <a:t>Rintama Rajakonnussa 9.3.1920 asti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Aunuksen retki 1919 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95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Liian vähäiset joukot jotka vaihtuivat jatkuvasti</a:t>
            </a:r>
          </a:p>
          <a:p>
            <a:r>
              <a:rPr lang="fi-FI" dirty="0" smtClean="0"/>
              <a:t>Tappiot johtivat mielialan ja kurin romahtamiseen</a:t>
            </a:r>
          </a:p>
          <a:p>
            <a:r>
              <a:rPr lang="fi-FI" dirty="0" smtClean="0"/>
              <a:t>Päällystön keskinäinen riitely </a:t>
            </a:r>
          </a:p>
          <a:p>
            <a:r>
              <a:rPr lang="fi-FI" dirty="0" smtClean="0"/>
              <a:t>Raskaan aseistuksen puute</a:t>
            </a:r>
          </a:p>
          <a:p>
            <a:r>
              <a:rPr lang="fi-FI" dirty="0" smtClean="0"/>
              <a:t>Yritettiin saavuttaa liian paljon liian nopeasti</a:t>
            </a:r>
          </a:p>
          <a:p>
            <a:r>
              <a:rPr lang="fi-FI" dirty="0" smtClean="0"/>
              <a:t>Vihollisen kasvava ylivoima</a:t>
            </a:r>
          </a:p>
          <a:p>
            <a:r>
              <a:rPr lang="fi-FI" dirty="0" smtClean="0"/>
              <a:t>Väärä vuodenaika, talvella olosuhteet olisivat olleet suotuisammat</a:t>
            </a:r>
          </a:p>
          <a:p>
            <a:r>
              <a:rPr lang="fi-FI" dirty="0" smtClean="0"/>
              <a:t>Suomen hallitus ja YE pitivät suunniteltua Pietarin operaatiota tärkeämpänä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Aunuksen retken epäonnistumisen syyt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04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Repolan esimerkki innoitti ja Aunuksen retki mahdollisti</a:t>
            </a:r>
          </a:p>
          <a:p>
            <a:r>
              <a:rPr lang="fi-FI" dirty="0" smtClean="0"/>
              <a:t>Kansalaiskokous 6.6.1919 päätti erota Venäjästä ja liittyä Suomeen</a:t>
            </a:r>
          </a:p>
          <a:p>
            <a:r>
              <a:rPr lang="fi-FI" dirty="0" smtClean="0"/>
              <a:t>Porajärvelle suomalainen hallinto ja vakinaisia joukkoja</a:t>
            </a:r>
          </a:p>
          <a:p>
            <a:r>
              <a:rPr lang="fi-FI" dirty="0" smtClean="0"/>
              <a:t>Lintujärven kunta perustettiin 13.6.1919. Punaiset valtasivat sen</a:t>
            </a:r>
          </a:p>
          <a:p>
            <a:r>
              <a:rPr lang="fi-FI" dirty="0" smtClean="0"/>
              <a:t>Jääkärivääpeli Antti Isotalo kävi komppaniansa kanssa ”yksityissotaa” Lintujärven valtaamiseksi tammikuulle 1920 asti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Porajärvi liittyy Suomeen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7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Valkoiset venäläiset kenraali </a:t>
            </a:r>
            <a:r>
              <a:rPr lang="fi-FI" dirty="0" err="1" smtClean="0"/>
              <a:t>Judenitshin</a:t>
            </a:r>
            <a:r>
              <a:rPr lang="fi-FI" dirty="0" smtClean="0"/>
              <a:t> johdolla hyökkäsivät Pietaria vastaan inkeriläisten tukemina</a:t>
            </a:r>
          </a:p>
          <a:p>
            <a:r>
              <a:rPr lang="fi-FI" dirty="0" smtClean="0"/>
              <a:t>Trotski ja punaiset suomalaiset pysäyttivät hyökkäyksen</a:t>
            </a:r>
          </a:p>
          <a:p>
            <a:r>
              <a:rPr lang="fi-FI" dirty="0" smtClean="0"/>
              <a:t>Perääntyminen Viroon. Sisäiset riidat johtivat joukkojen hajotukseen 1920</a:t>
            </a:r>
          </a:p>
          <a:p>
            <a:r>
              <a:rPr lang="fi-FI" dirty="0" smtClean="0"/>
              <a:t>Kirjasalon tasavalta </a:t>
            </a:r>
            <a:r>
              <a:rPr lang="fi-FI" dirty="0" err="1" smtClean="0"/>
              <a:t>Pohjois-Inkerissä</a:t>
            </a:r>
            <a:r>
              <a:rPr lang="fi-FI" dirty="0" smtClean="0"/>
              <a:t> sillanpääasemana hyökkäykseen pohjoisesta Pietariin. Hyökkäys alkoi 21.10.1919</a:t>
            </a:r>
          </a:p>
          <a:p>
            <a:r>
              <a:rPr lang="fi-FI" dirty="0" smtClean="0"/>
              <a:t>Perääntyminen. Yli 8000 inkeriläistä pakeni kostotoimia Suomeen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Inkerin vapaustaistelu 1919-1920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2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360629" cy="57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Iso-Britannia vetäytyi Venäjältä 1919 ja syntyi valtatyhjiö</a:t>
            </a:r>
          </a:p>
          <a:p>
            <a:r>
              <a:rPr lang="fi-FI" dirty="0" smtClean="0"/>
              <a:t>Vienalaiset tahtoivat vapautua Venäjästä, </a:t>
            </a:r>
            <a:r>
              <a:rPr lang="fi-FI" dirty="0" err="1" smtClean="0"/>
              <a:t>Uhtuan</a:t>
            </a:r>
            <a:r>
              <a:rPr lang="fi-FI" dirty="0" smtClean="0"/>
              <a:t> edustajainkokous 21.7.1919 julisti </a:t>
            </a:r>
            <a:r>
              <a:rPr lang="fi-FI" dirty="0" err="1" smtClean="0"/>
              <a:t>Vienan-Karjalan</a:t>
            </a:r>
            <a:r>
              <a:rPr lang="fi-FI" dirty="0" smtClean="0"/>
              <a:t> riippumattomaksi. Valkoiset venäläiset vastustivat jyrkästi</a:t>
            </a:r>
          </a:p>
          <a:p>
            <a:r>
              <a:rPr lang="fi-FI" dirty="0" smtClean="0"/>
              <a:t>Sota Pohjois-Venäjän tasavaltaa vastaan päättyi karjalaisten voittoon Kokkosalmen taistelussa</a:t>
            </a:r>
          </a:p>
          <a:p>
            <a:r>
              <a:rPr lang="fi-FI" dirty="0" err="1" smtClean="0"/>
              <a:t>Uhtuan</a:t>
            </a:r>
            <a:r>
              <a:rPr lang="fi-FI" dirty="0" smtClean="0"/>
              <a:t> maakuntapäivillä 22.3.1920 </a:t>
            </a:r>
            <a:r>
              <a:rPr lang="fi-FI" dirty="0" err="1" smtClean="0"/>
              <a:t>Vienan-Karjala</a:t>
            </a:r>
            <a:r>
              <a:rPr lang="fi-FI" dirty="0" smtClean="0"/>
              <a:t> julistautui itsenäiseksi ja myös osa Aunuksen kunnista liittyi mukaan</a:t>
            </a:r>
          </a:p>
          <a:p>
            <a:r>
              <a:rPr lang="fi-FI" dirty="0" smtClean="0"/>
              <a:t>Puna-armeijan hyökkäys loppukeväällä 1920</a:t>
            </a:r>
          </a:p>
          <a:p>
            <a:r>
              <a:rPr lang="fi-FI" dirty="0" smtClean="0"/>
              <a:t>Karjalan työkansan kommuuni perustettiin</a:t>
            </a:r>
          </a:p>
          <a:p>
            <a:r>
              <a:rPr lang="fi-FI" dirty="0" smtClean="0"/>
              <a:t>Karjalaiset eivät olleet yhtenäisiä, eräissä </a:t>
            </a:r>
            <a:r>
              <a:rPr lang="fi-FI" dirty="0" err="1" smtClean="0"/>
              <a:t>Vuokkiniemen</a:t>
            </a:r>
            <a:r>
              <a:rPr lang="fi-FI" dirty="0" smtClean="0"/>
              <a:t> kylissä sympatiat punaisten puolella</a:t>
            </a:r>
          </a:p>
          <a:p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Vienan vapaustaistelu 1919-1920 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6" y="404664"/>
            <a:ext cx="8322393" cy="59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4" y="548680"/>
            <a:ext cx="835926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Karjalan väliaikainen hallitus joutui pakenemaan Suomeen 23.6.1920, oli joutua saarretuksi Kivijärvellä</a:t>
            </a:r>
          </a:p>
          <a:p>
            <a:r>
              <a:rPr lang="fi-FI" dirty="0" smtClean="0"/>
              <a:t>1.7.1920 opettaja Heimo Parviaisen osasto löi punaiset </a:t>
            </a:r>
            <a:r>
              <a:rPr lang="fi-FI" dirty="0" err="1" smtClean="0"/>
              <a:t>Sohjanassa</a:t>
            </a:r>
            <a:endParaRPr lang="fi-FI" dirty="0" smtClean="0"/>
          </a:p>
          <a:p>
            <a:r>
              <a:rPr lang="fi-FI" dirty="0" smtClean="0"/>
              <a:t>22.7.1920 Hirvisalmen taistelussa punaisten hyökkäys torjuttiin Janne Liehun johdolla. Karjalaisia oli 35, punaisia 600 miestä. </a:t>
            </a:r>
          </a:p>
          <a:p>
            <a:r>
              <a:rPr lang="fi-FI" dirty="0" smtClean="0"/>
              <a:t>Rauhanneuvottelut pakottivat karjalaiset vetäytymään Suomeen. Joukot jäivät rajan pintaan eikä kahakoilta vältytty. Esimerkiksi </a:t>
            </a:r>
            <a:r>
              <a:rPr lang="fi-FI" dirty="0" err="1" smtClean="0"/>
              <a:t>Nuokkijärvellä</a:t>
            </a:r>
            <a:r>
              <a:rPr lang="fi-FI" dirty="0" smtClean="0"/>
              <a:t> ammuttiin 9 suomalaista punaista 30.9.1920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Vienan vapaustaistelu 1919-1920 </a:t>
            </a:r>
            <a:r>
              <a:rPr lang="fi-FI" dirty="0" smtClean="0"/>
              <a:t>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2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79" y="260648"/>
            <a:ext cx="498484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Autofit/>
          </a:bodyPr>
          <a:lstStyle/>
          <a:p>
            <a:r>
              <a:rPr lang="fi-FI" sz="2000" dirty="0" smtClean="0"/>
              <a:t>K.J. Ståhlberg presidentiksi 1919, Pietarin vastainen operaatio hyllytettiin</a:t>
            </a:r>
          </a:p>
          <a:p>
            <a:r>
              <a:rPr lang="fi-FI" sz="2000" dirty="0" err="1" smtClean="0"/>
              <a:t>Bolshevikit</a:t>
            </a:r>
            <a:r>
              <a:rPr lang="fi-FI" sz="2000" dirty="0" smtClean="0"/>
              <a:t> varmistivat asemansa Venäjällä, vaikka kapinat ja sota Puolaa vastaan jatkui</a:t>
            </a:r>
          </a:p>
          <a:p>
            <a:r>
              <a:rPr lang="fi-FI" sz="2000" dirty="0" smtClean="0"/>
              <a:t>Ståhlberg tahtoi rauhan Neuvosto-Venäjän kanssa ”vaikka Karjalan Kannaskin olisi luovutettava”</a:t>
            </a:r>
          </a:p>
          <a:p>
            <a:r>
              <a:rPr lang="fi-FI" sz="2000" dirty="0" smtClean="0"/>
              <a:t>Pitkät neuvottelut Tartossa johtivat sopimukseen 14.10.1920 </a:t>
            </a:r>
          </a:p>
          <a:p>
            <a:r>
              <a:rPr lang="fi-FI" sz="2000" dirty="0" smtClean="0"/>
              <a:t>Suomi vaihtoi Repolan ja Porajärven Petsamoon</a:t>
            </a:r>
          </a:p>
          <a:p>
            <a:r>
              <a:rPr lang="fi-FI" sz="2000" dirty="0" smtClean="0"/>
              <a:t>Kirjasalon tasavalta tyhjennettiin</a:t>
            </a:r>
          </a:p>
          <a:p>
            <a:r>
              <a:rPr lang="fi-FI" sz="2000" dirty="0" smtClean="0"/>
              <a:t>Itä-Karjalaan itsehallinto. Karjalaisille annettu rahallinen tuki lopetettiin ja joukot hajotettiin</a:t>
            </a:r>
          </a:p>
          <a:p>
            <a:r>
              <a:rPr lang="fi-FI" sz="2000" dirty="0" smtClean="0"/>
              <a:t>Heimoaktivisteille ”häpeärauha”. Suomi oli pettänyt heimoveljensä</a:t>
            </a:r>
          </a:p>
          <a:p>
            <a:r>
              <a:rPr lang="fi-FI" sz="2000" dirty="0" smtClean="0"/>
              <a:t>Karhunpesäsuunnitelma</a:t>
            </a:r>
          </a:p>
          <a:p>
            <a:r>
              <a:rPr lang="fi-FI" sz="2000" dirty="0" err="1" smtClean="0"/>
              <a:t>Bobi</a:t>
            </a:r>
            <a:r>
              <a:rPr lang="fi-FI" sz="2000" dirty="0" smtClean="0"/>
              <a:t> </a:t>
            </a:r>
            <a:r>
              <a:rPr lang="fi-FI" sz="2000" dirty="0" err="1" smtClean="0"/>
              <a:t>Sivénin</a:t>
            </a:r>
            <a:r>
              <a:rPr lang="fi-FI" sz="2000" dirty="0" smtClean="0"/>
              <a:t> itsemurha 12.1.1921</a:t>
            </a:r>
            <a:endParaRPr 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Tarton rauhansopimus 14.10.1920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3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4735"/>
            <a:ext cx="2857500" cy="6192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3" y="344735"/>
            <a:ext cx="4361133" cy="61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Tartossa luvattu itsehallinto ei toteutunut</a:t>
            </a:r>
          </a:p>
          <a:p>
            <a:r>
              <a:rPr lang="fi-FI" dirty="0" smtClean="0"/>
              <a:t>Punainen terrori, nälänhätä, työvelvollisuus, luontaisverot…</a:t>
            </a:r>
          </a:p>
          <a:p>
            <a:r>
              <a:rPr lang="fi-FI" dirty="0" smtClean="0"/>
              <a:t>Aktivistien propaganda lietsoi tyytymättömyyttä</a:t>
            </a:r>
          </a:p>
          <a:p>
            <a:r>
              <a:rPr lang="fi-FI" dirty="0" smtClean="0"/>
              <a:t>Metsäsissien kokous 14.10.1921. Ilmarinen ja Väinämöinen</a:t>
            </a:r>
          </a:p>
          <a:p>
            <a:r>
              <a:rPr lang="fi-FI" dirty="0" smtClean="0"/>
              <a:t>Kansannousu alkoi vastoin suomalaisten aktivistien odotuksia, siihen ei oltu valmistauduttu</a:t>
            </a:r>
          </a:p>
          <a:p>
            <a:r>
              <a:rPr lang="fi-FI" dirty="0" smtClean="0"/>
              <a:t>Karjalaiset olivat riippuvaisia Suomen puolelta tulevista avustuksista. Vapaaehtoisia tuli 500</a:t>
            </a:r>
          </a:p>
          <a:p>
            <a:r>
              <a:rPr lang="fi-FI" dirty="0" smtClean="0"/>
              <a:t>Sisäpoliittinen kriisi Suomessa. Ståhlberg ja </a:t>
            </a:r>
            <a:r>
              <a:rPr lang="fi-FI" dirty="0" err="1" smtClean="0"/>
              <a:t>Ritavuori</a:t>
            </a:r>
            <a:r>
              <a:rPr lang="fi-FI" dirty="0" smtClean="0"/>
              <a:t> vs. heimoaktivistit. Kansainliitto. SDP:n </a:t>
            </a:r>
            <a:r>
              <a:rPr lang="fi-FI" dirty="0"/>
              <a:t>välikysymys.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Itä-Karjalan kansannousu 1921-1922 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3"/>
            <a:ext cx="3724068" cy="59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8987"/>
            <a:ext cx="39812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Kansannousu levisi nopeasti, sitä hidastivat aseiden, ammusten ja suksien puuttuminen</a:t>
            </a:r>
          </a:p>
          <a:p>
            <a:r>
              <a:rPr lang="fi-FI" dirty="0" smtClean="0"/>
              <a:t>Karjalan Vapautusarmeijan pääosastot Vienan Rykmentti (VR), Metsäsissirykmentti (MSR) ja Repolan pataljoona (RP)</a:t>
            </a:r>
          </a:p>
          <a:p>
            <a:r>
              <a:rPr lang="fi-FI" dirty="0" err="1" smtClean="0"/>
              <a:t>Bolshevikit</a:t>
            </a:r>
            <a:r>
              <a:rPr lang="fi-FI" dirty="0" smtClean="0"/>
              <a:t> välttelivät vakavia yhteenottoja ja vetäytyivät </a:t>
            </a:r>
            <a:r>
              <a:rPr lang="fi-FI" dirty="0" err="1" smtClean="0"/>
              <a:t>Muurmannin</a:t>
            </a:r>
            <a:r>
              <a:rPr lang="fi-FI" dirty="0" smtClean="0"/>
              <a:t> radalle. Kiinni saadut </a:t>
            </a:r>
            <a:r>
              <a:rPr lang="fi-FI" dirty="0" err="1" smtClean="0"/>
              <a:t>bolshevikit</a:t>
            </a:r>
            <a:r>
              <a:rPr lang="fi-FI" dirty="0" smtClean="0"/>
              <a:t> teloitettiin</a:t>
            </a:r>
          </a:p>
          <a:p>
            <a:r>
              <a:rPr lang="fi-FI" dirty="0" err="1" smtClean="0"/>
              <a:t>Muurmannin</a:t>
            </a:r>
            <a:r>
              <a:rPr lang="fi-FI" dirty="0" smtClean="0"/>
              <a:t> rataa ei saatu katkaistua. </a:t>
            </a:r>
            <a:r>
              <a:rPr lang="fi-FI" dirty="0" err="1" smtClean="0"/>
              <a:t>Marttinan</a:t>
            </a:r>
            <a:r>
              <a:rPr lang="fi-FI" dirty="0" smtClean="0"/>
              <a:t> retkikunnan epäonnistuminen. Siltojen polttaminen pohjoisessa vain hidasti </a:t>
            </a:r>
            <a:r>
              <a:rPr lang="fi-FI" dirty="0" err="1" smtClean="0"/>
              <a:t>bolshevikkien</a:t>
            </a:r>
            <a:r>
              <a:rPr lang="fi-FI" dirty="0" smtClean="0"/>
              <a:t> vahvistuksien saapumista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Itä-Karjalan kansannousu 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0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00" y="260648"/>
            <a:ext cx="51002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Bolshevikkien</a:t>
            </a:r>
            <a:r>
              <a:rPr lang="fi-FI" dirty="0" smtClean="0"/>
              <a:t> vastahyökkäys</a:t>
            </a:r>
          </a:p>
          <a:p>
            <a:r>
              <a:rPr lang="fi-FI" dirty="0" err="1" smtClean="0"/>
              <a:t>Kiimasjärven</a:t>
            </a:r>
            <a:r>
              <a:rPr lang="fi-FI" dirty="0" smtClean="0"/>
              <a:t> katastrofi, punaiset suomalaiset iskivät karjalaisten selustassa. Kokkosalmen taistelu</a:t>
            </a:r>
          </a:p>
          <a:p>
            <a:r>
              <a:rPr lang="fi-FI" dirty="0" smtClean="0"/>
              <a:t>Suomen raja suljettiin sotilastarvikkeilta, rajavartioiden siirto, heimosotureiden pidätykset…</a:t>
            </a:r>
          </a:p>
          <a:p>
            <a:r>
              <a:rPr lang="fi-FI" dirty="0" smtClean="0"/>
              <a:t>Karjalaiset perääntyivät kohti Suomen rajaa</a:t>
            </a:r>
          </a:p>
          <a:p>
            <a:r>
              <a:rPr lang="fi-FI" dirty="0" smtClean="0"/>
              <a:t>Siviilit lähtivät pakosalle</a:t>
            </a:r>
          </a:p>
          <a:p>
            <a:r>
              <a:rPr lang="fi-FI" dirty="0" smtClean="0"/>
              <a:t>Paavo Talvelasta ylipäällikkö</a:t>
            </a:r>
          </a:p>
          <a:p>
            <a:r>
              <a:rPr lang="fi-FI" dirty="0" smtClean="0"/>
              <a:t>MSR romahti ja suurin osa miehistä lähti Suomeen, osa meni pohjoiseen jatkamaan taistelua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Itä-Karjalan kansannousu (3)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7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31949" cy="58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06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8" y="404664"/>
            <a:ext cx="4360820" cy="60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8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Vienan Rykmentti vetäytyi taistellen Pistojärvelle</a:t>
            </a:r>
          </a:p>
          <a:p>
            <a:r>
              <a:rPr lang="fi-FI" dirty="0" smtClean="0"/>
              <a:t>Olosuhteet sodankäynnille hyvin hankalat 40 astetta pakkasta, riittämättömät varusteet (osa miehistä avojaloin), ammukset lopussa…</a:t>
            </a:r>
          </a:p>
          <a:p>
            <a:r>
              <a:rPr lang="fi-FI" dirty="0" smtClean="0"/>
              <a:t>Puna-armeijalla suuri materiaalinen ylivoima</a:t>
            </a:r>
          </a:p>
          <a:p>
            <a:r>
              <a:rPr lang="fi-FI" dirty="0" smtClean="0"/>
              <a:t>Pistojärven taistelussa 5.2.1922 vihollinen torjuttiin, mutta etenkin miehistön usko voittoon oli mennyttä</a:t>
            </a:r>
          </a:p>
          <a:p>
            <a:r>
              <a:rPr lang="fi-FI" dirty="0" smtClean="0"/>
              <a:t>Vetäydyttiin </a:t>
            </a:r>
            <a:r>
              <a:rPr lang="fi-FI" dirty="0" err="1" smtClean="0"/>
              <a:t>Tiiroon</a:t>
            </a:r>
            <a:r>
              <a:rPr lang="fi-FI" dirty="0" smtClean="0"/>
              <a:t> 7.2. jatkamaan taistelua kunnes saataisiin aseita, ammuksia ja lisäjoukkoja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Itä-Karjalan kansannousu (4)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8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Karelianismi ja heimoaate</a:t>
            </a:r>
          </a:p>
          <a:p>
            <a:r>
              <a:rPr lang="fi-FI" dirty="0" smtClean="0"/>
              <a:t>Suur-Suomi-aate (vienalaiset ja aunukselaiset suomalaisia), helpommin puolustettavat rajat…</a:t>
            </a:r>
          </a:p>
          <a:p>
            <a:r>
              <a:rPr lang="fi-FI" dirty="0" smtClean="0"/>
              <a:t>Karjalan luonnonvarat kiinnostivat, etenkin metsät</a:t>
            </a:r>
          </a:p>
          <a:p>
            <a:r>
              <a:rPr lang="fi-FI" dirty="0" smtClean="0"/>
              <a:t>Venäläistämiskehitys ja sen vastavoimat</a:t>
            </a:r>
          </a:p>
          <a:p>
            <a:r>
              <a:rPr lang="fi-FI" dirty="0" smtClean="0"/>
              <a:t>Vallankumous 1917 ja sitä seurannut sekasorto</a:t>
            </a:r>
          </a:p>
          <a:p>
            <a:r>
              <a:rPr lang="fi-FI" dirty="0" err="1" smtClean="0"/>
              <a:t>Muurmannin</a:t>
            </a:r>
            <a:r>
              <a:rPr lang="fi-FI" dirty="0" smtClean="0"/>
              <a:t> radan rakentaminen teki Itä-Karjalasta strategisesti tärkeän Venäjälle. Ainoa väylä ulkomaailmaan.</a:t>
            </a:r>
          </a:p>
          <a:p>
            <a:r>
              <a:rPr lang="fi-FI" dirty="0" err="1" smtClean="0"/>
              <a:t>Bolshevikkien</a:t>
            </a:r>
            <a:r>
              <a:rPr lang="fi-FI" dirty="0" smtClean="0"/>
              <a:t> valtaa pidettiin lännessä väliaikaisena ilmiönä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Taustatekijöitä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0230" cy="57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Läskikapina herätti aktivisteissa toiveita Suomen ”heräämisestä”. Kansankokouksia karjalaisten tueksi. Sisäministeri </a:t>
            </a:r>
            <a:r>
              <a:rPr lang="fi-FI" dirty="0" err="1" smtClean="0"/>
              <a:t>Ritavuoren</a:t>
            </a:r>
            <a:r>
              <a:rPr lang="fi-FI" dirty="0" smtClean="0"/>
              <a:t> murha 14.2.1922</a:t>
            </a:r>
          </a:p>
          <a:p>
            <a:r>
              <a:rPr lang="fi-FI" dirty="0" smtClean="0"/>
              <a:t>Tieto </a:t>
            </a:r>
            <a:r>
              <a:rPr lang="fi-FI" dirty="0" err="1" smtClean="0"/>
              <a:t>MSR:n</a:t>
            </a:r>
            <a:r>
              <a:rPr lang="fi-FI" dirty="0" smtClean="0"/>
              <a:t> romahduksesta tuhosi taistelumoraalin rippeet. </a:t>
            </a:r>
          </a:p>
          <a:p>
            <a:r>
              <a:rPr lang="fi-FI" dirty="0" smtClean="0"/>
              <a:t>Karjalainen miehistö piti sotaa hävittynä, pääosin suomalainen upseeristo tahtoi jatkaa taistelua ja lupaili lisätukea </a:t>
            </a:r>
          </a:p>
          <a:p>
            <a:r>
              <a:rPr lang="fi-FI" dirty="0" smtClean="0"/>
              <a:t>Punaisten hyökkäykset torjuttiin, karjalaiset ilmoittivat lähtevänsä Suomeen. Osa sotilaista lähti omalla luvalla</a:t>
            </a:r>
          </a:p>
          <a:p>
            <a:r>
              <a:rPr lang="fi-FI" dirty="0" smtClean="0"/>
              <a:t>Aamulla 16.2.1922 Vienan Rykmentti vetäytyi Suomeen ja joukot hajotettiin 1.3.1922. Pakolaisaika alkoi…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Kansannousun loppu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9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Suomen puolella ei oltu valmiina, ei ollut rahaa maksaa tarvikkeiden kuljetuksista. Varastot oli kulutettu</a:t>
            </a:r>
          </a:p>
          <a:p>
            <a:r>
              <a:rPr lang="fi-FI" dirty="0" smtClean="0"/>
              <a:t>Sekavat käskysuhteet, Ilmarinen oli itsensä esimies ja alainen. Ei tiedetty kenen käskyjä pitää noudattaa</a:t>
            </a:r>
          </a:p>
          <a:p>
            <a:r>
              <a:rPr lang="fi-FI" dirty="0" smtClean="0"/>
              <a:t>Hidas tiedonkulku. Pääasiassa hiihtopostin varassa</a:t>
            </a:r>
          </a:p>
          <a:p>
            <a:r>
              <a:rPr lang="fi-FI" dirty="0" smtClean="0"/>
              <a:t>Aseiden, ammusten ja varusteiden puute, mm. kengät, talvivaatteet, räjähdysaineet… Hitaat huoltoyhteydet</a:t>
            </a:r>
          </a:p>
          <a:p>
            <a:r>
              <a:rPr lang="fi-FI" dirty="0" smtClean="0"/>
              <a:t>Raskaan aseistuksen täydellinen puuttuminen, ei ollut tykkejä eikä miinanheittäjiä</a:t>
            </a:r>
          </a:p>
          <a:p>
            <a:r>
              <a:rPr lang="fi-FI" dirty="0" smtClean="0"/>
              <a:t>Virallinen Suomi piti kiinni Tarton rauhasta, rajan sulkeminen tarvikkeilta</a:t>
            </a:r>
          </a:p>
          <a:p>
            <a:r>
              <a:rPr lang="fi-FI" dirty="0" err="1" smtClean="0"/>
              <a:t>Muurmannin</a:t>
            </a:r>
            <a:r>
              <a:rPr lang="fi-FI" dirty="0" smtClean="0"/>
              <a:t> rataa ei saatu katkaistua etelästä, </a:t>
            </a:r>
            <a:r>
              <a:rPr lang="fi-FI" dirty="0" err="1" smtClean="0"/>
              <a:t>bolshevikit</a:t>
            </a:r>
            <a:r>
              <a:rPr lang="fi-FI" dirty="0" smtClean="0"/>
              <a:t> saivat jatkuvasti hyvin varustettuja lisäjoukkoja ja raskasta aseistusta</a:t>
            </a:r>
          </a:p>
          <a:p>
            <a:r>
              <a:rPr lang="fi-FI" dirty="0" smtClean="0"/>
              <a:t>Punaiset suomalaiset hiihtojoukot ratkaisivat sodan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Syyt kansannousun epäonnistumiseen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2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Itä-Karjalan pakolaiset. Sotilaskoulutusta Hyrynsalmella ja Lapualla seuraavaa sotaa varten</a:t>
            </a:r>
          </a:p>
          <a:p>
            <a:r>
              <a:rPr lang="fi-FI" dirty="0" smtClean="0"/>
              <a:t>Akateeminen </a:t>
            </a:r>
            <a:r>
              <a:rPr lang="fi-FI" dirty="0" err="1" smtClean="0"/>
              <a:t>Karjala-Seura</a:t>
            </a:r>
            <a:r>
              <a:rPr lang="fi-FI" dirty="0" smtClean="0"/>
              <a:t> (AKS)</a:t>
            </a:r>
          </a:p>
          <a:p>
            <a:r>
              <a:rPr lang="fi-FI" dirty="0" smtClean="0"/>
              <a:t>Suomen ja Neuvostoliiton väliset suhteet pysyivät pitkään jännittyneinä (Kansainliitto)</a:t>
            </a:r>
          </a:p>
          <a:p>
            <a:r>
              <a:rPr lang="fi-FI" dirty="0" smtClean="0"/>
              <a:t>Sotilaallinen kokemus, kaukopartiotoiminnan juuret heimosodissa</a:t>
            </a:r>
          </a:p>
          <a:p>
            <a:r>
              <a:rPr lang="fi-FI" dirty="0" smtClean="0"/>
              <a:t>Jatkosota nähtiin aktivistien piirissä revanssina heimosodista. Mannerheimin päiväkäsky 10.7.1941 </a:t>
            </a:r>
          </a:p>
          <a:p>
            <a:r>
              <a:rPr lang="fi-FI" dirty="0" smtClean="0"/>
              <a:t>Jatkosodan jälkeen heimosodista tuli poliittisesti epäkorrekti aihe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Heimosotien perintö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1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 err="1"/>
              <a:t>Mirko</a:t>
            </a:r>
            <a:r>
              <a:rPr lang="en-US" dirty="0"/>
              <a:t> </a:t>
            </a:r>
            <a:r>
              <a:rPr lang="en-US" dirty="0" err="1"/>
              <a:t>Harjula</a:t>
            </a:r>
            <a:r>
              <a:rPr lang="en-US" dirty="0"/>
              <a:t>, </a:t>
            </a:r>
            <a:r>
              <a:rPr lang="en-US" i="1" dirty="0" err="1"/>
              <a:t>Venäjän</a:t>
            </a:r>
            <a:r>
              <a:rPr lang="en-US" i="1" dirty="0"/>
              <a:t> </a:t>
            </a:r>
            <a:r>
              <a:rPr lang="en-US" i="1" dirty="0" err="1"/>
              <a:t>Karjala</a:t>
            </a:r>
            <a:r>
              <a:rPr lang="en-US" i="1" dirty="0"/>
              <a:t> </a:t>
            </a:r>
            <a:r>
              <a:rPr lang="en-US" i="1" dirty="0" smtClean="0"/>
              <a:t>                                                                    </a:t>
            </a:r>
            <a:r>
              <a:rPr lang="en-US" i="1" dirty="0"/>
              <a:t>ja </a:t>
            </a:r>
            <a:r>
              <a:rPr lang="en-US" i="1" dirty="0" err="1"/>
              <a:t>Muurmanni</a:t>
            </a:r>
            <a:r>
              <a:rPr lang="en-US" i="1" dirty="0"/>
              <a:t> 1914-1922</a:t>
            </a:r>
            <a:r>
              <a:rPr lang="en-US" dirty="0"/>
              <a:t>. </a:t>
            </a:r>
            <a:r>
              <a:rPr lang="en-US" dirty="0" err="1"/>
              <a:t>Suomalaisen</a:t>
            </a:r>
            <a:r>
              <a:rPr lang="en-US" dirty="0"/>
              <a:t> </a:t>
            </a:r>
            <a:r>
              <a:rPr lang="en-US" dirty="0" err="1"/>
              <a:t>Kirjallisuuden</a:t>
            </a:r>
            <a:r>
              <a:rPr lang="en-US" dirty="0"/>
              <a:t> </a:t>
            </a:r>
            <a:r>
              <a:rPr lang="en-US" dirty="0" err="1"/>
              <a:t>Seura</a:t>
            </a:r>
            <a:r>
              <a:rPr lang="en-US" dirty="0"/>
              <a:t> Helsinki 2007.  </a:t>
            </a:r>
            <a:endParaRPr lang="en-US" dirty="0" smtClean="0"/>
          </a:p>
          <a:p>
            <a:r>
              <a:rPr lang="fi-FI" dirty="0" smtClean="0"/>
              <a:t>Eero </a:t>
            </a:r>
            <a:r>
              <a:rPr lang="fi-FI" dirty="0" err="1"/>
              <a:t>Kuussaari</a:t>
            </a:r>
            <a:r>
              <a:rPr lang="fi-FI" dirty="0"/>
              <a:t>, </a:t>
            </a:r>
            <a:r>
              <a:rPr lang="fi-FI" i="1" dirty="0"/>
              <a:t>Vapaustaistelujen tiellä. </a:t>
            </a:r>
            <a:r>
              <a:rPr lang="fi-FI" i="1" dirty="0" smtClean="0"/>
              <a:t>Sotahistoriallinen </a:t>
            </a:r>
            <a:r>
              <a:rPr lang="fi-FI" i="1" dirty="0"/>
              <a:t>katsaus Suomen rajantakaisilla heimo-alueilla 1900-luvun alkupuoliskolla käytyihin sotatoimiin</a:t>
            </a:r>
            <a:r>
              <a:rPr lang="fi-FI" dirty="0"/>
              <a:t>. Loviisan Uusi Kirjapaino Oy Loviisa 1957. </a:t>
            </a:r>
          </a:p>
          <a:p>
            <a:r>
              <a:rPr lang="en-US" dirty="0" err="1" smtClean="0"/>
              <a:t>Jussi</a:t>
            </a:r>
            <a:r>
              <a:rPr lang="en-US" dirty="0" smtClean="0"/>
              <a:t> </a:t>
            </a:r>
            <a:r>
              <a:rPr lang="en-US" dirty="0" err="1"/>
              <a:t>Niinistö</a:t>
            </a:r>
            <a:r>
              <a:rPr lang="en-US" dirty="0"/>
              <a:t>, </a:t>
            </a:r>
            <a:r>
              <a:rPr lang="en-US" i="1" dirty="0" err="1"/>
              <a:t>Heimosotien</a:t>
            </a:r>
            <a:r>
              <a:rPr lang="en-US" i="1" dirty="0"/>
              <a:t> </a:t>
            </a:r>
            <a:r>
              <a:rPr lang="en-US" i="1" dirty="0" err="1"/>
              <a:t>historia</a:t>
            </a:r>
            <a:r>
              <a:rPr lang="en-US" i="1" dirty="0"/>
              <a:t> 1918-1922</a:t>
            </a:r>
            <a:r>
              <a:rPr lang="en-US" dirty="0"/>
              <a:t>. </a:t>
            </a:r>
            <a:r>
              <a:rPr lang="en-US" dirty="0" err="1"/>
              <a:t>Suomalaisen</a:t>
            </a:r>
            <a:r>
              <a:rPr lang="en-US" dirty="0"/>
              <a:t> </a:t>
            </a:r>
            <a:r>
              <a:rPr lang="en-US" dirty="0" err="1"/>
              <a:t>Kirjallisuuden</a:t>
            </a:r>
            <a:r>
              <a:rPr lang="en-US" dirty="0"/>
              <a:t> </a:t>
            </a:r>
            <a:r>
              <a:rPr lang="en-US" dirty="0" err="1"/>
              <a:t>Seura</a:t>
            </a:r>
            <a:r>
              <a:rPr lang="en-US" dirty="0"/>
              <a:t> </a:t>
            </a:r>
            <a:r>
              <a:rPr lang="en-US" dirty="0" err="1"/>
              <a:t>Hämeenlinna</a:t>
            </a:r>
            <a:r>
              <a:rPr lang="en-US" dirty="0"/>
              <a:t> 2005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Kirjallisuutta heimosodista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Suomen sisällissodan rintama. Punaiset vetäytyivät rajan yli ja valkoiset seurasivat</a:t>
            </a:r>
          </a:p>
          <a:p>
            <a:r>
              <a:rPr lang="fi-FI" dirty="0" smtClean="0"/>
              <a:t>Mannerheimin miekkavala 23.2.1918. ”Leninin huligaanit” karkotettava Vienan Karjalasta</a:t>
            </a:r>
          </a:p>
          <a:p>
            <a:r>
              <a:rPr lang="fi-FI" dirty="0" smtClean="0"/>
              <a:t>Everstiluutnantti Malmin retkikunta 21.3.1918. Hyökkäys Vienan Kemiin torjuttiin 10.4.1918. Paluu </a:t>
            </a:r>
            <a:r>
              <a:rPr lang="fi-FI" dirty="0" err="1" smtClean="0"/>
              <a:t>Uhtualle</a:t>
            </a:r>
            <a:r>
              <a:rPr lang="fi-FI" dirty="0" smtClean="0"/>
              <a:t> </a:t>
            </a:r>
          </a:p>
          <a:p>
            <a:r>
              <a:rPr lang="fi-FI" dirty="0" smtClean="0"/>
              <a:t>Jääkärimajuri Walleniuksen retkikunta Oulankaan 3.4.1918</a:t>
            </a:r>
          </a:p>
          <a:p>
            <a:r>
              <a:rPr lang="fi-FI" dirty="0" smtClean="0"/>
              <a:t>Karjalaiset koetettiin voittaa suomalaisten puolelle propagandalla ja hyvällä käytöksellä</a:t>
            </a:r>
          </a:p>
          <a:p>
            <a:r>
              <a:rPr lang="fi-FI" dirty="0" smtClean="0"/>
              <a:t>Iso-Britannia miehitti </a:t>
            </a:r>
            <a:r>
              <a:rPr lang="fi-FI" dirty="0" err="1" smtClean="0"/>
              <a:t>Muurmannin</a:t>
            </a:r>
            <a:r>
              <a:rPr lang="fi-FI" dirty="0" smtClean="0"/>
              <a:t> turvatakseen sinne lähetetyt sotatarvikkeet saksalaisilta</a:t>
            </a:r>
          </a:p>
          <a:p>
            <a:r>
              <a:rPr lang="fi-FI" dirty="0" err="1" smtClean="0"/>
              <a:t>Muurmannin</a:t>
            </a:r>
            <a:r>
              <a:rPr lang="fi-FI" dirty="0" smtClean="0"/>
              <a:t> legioona ja Karjalan rykmentti</a:t>
            </a:r>
          </a:p>
          <a:p>
            <a:r>
              <a:rPr lang="fi-FI" dirty="0" smtClean="0"/>
              <a:t>Osittaista sisällissotaa käytiin myös vienalaisten kesken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Vienan retkikunta 1918 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Karjalan rykmentin hyökkäys </a:t>
            </a:r>
            <a:r>
              <a:rPr lang="fi-FI" dirty="0" err="1" smtClean="0"/>
              <a:t>Jyskyjärvelle</a:t>
            </a:r>
            <a:r>
              <a:rPr lang="fi-FI" dirty="0" smtClean="0"/>
              <a:t> elokuussa pakotti suomalaiset perääntymään. Käsky briteiltä teloittaa vangiksi joutuneet. Taustalla mahdollisesti valkoisten venäläisten pelko, että joskus heimoveljet saattaisivat yhdistyä</a:t>
            </a:r>
          </a:p>
          <a:p>
            <a:r>
              <a:rPr lang="fi-FI" dirty="0" err="1" smtClean="0"/>
              <a:t>Vuokkiniemen</a:t>
            </a:r>
            <a:r>
              <a:rPr lang="fi-FI" dirty="0" smtClean="0"/>
              <a:t> taistelu 1.10.1918. Karjalan rykmentti yritti saartaa suomalaiset. Hyökkäys torjuttiin, mutta sota oli hävitty ja suomalaiset vetäytyivät rajan taakse 2.10.1918</a:t>
            </a:r>
          </a:p>
          <a:p>
            <a:r>
              <a:rPr lang="fi-FI" dirty="0" smtClean="0"/>
              <a:t>Walleniuksen joukot vedettiin </a:t>
            </a:r>
            <a:r>
              <a:rPr lang="fi-FI" dirty="0" err="1" smtClean="0"/>
              <a:t>Oulangasta</a:t>
            </a:r>
            <a:r>
              <a:rPr lang="fi-FI" dirty="0" smtClean="0"/>
              <a:t> samoihin aikoihin. Ne olivat taistelleet pääasiassa </a:t>
            </a:r>
            <a:r>
              <a:rPr lang="fi-FI" dirty="0" err="1" smtClean="0"/>
              <a:t>Muurmannin</a:t>
            </a:r>
            <a:r>
              <a:rPr lang="fi-FI" dirty="0" smtClean="0"/>
              <a:t> legioonaa vastaan. Huoltotilanne oli niin huono, että leipää oli jatkettava petulla</a:t>
            </a:r>
          </a:p>
          <a:p>
            <a:r>
              <a:rPr lang="fi-FI" dirty="0" smtClean="0"/>
              <a:t>Saksan häviö maailmansodassa lopullinen niitti Vienan valtaussuunnitelmille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Vienan retkikunta 1918 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Karjalaisille ei ollut tarjottavana juuri muuta kuin heimoaatetta. Suomessa nähtiin nälkää, mutta Iso-Britannia tarjosi leipää kylliksi</a:t>
            </a:r>
          </a:p>
          <a:p>
            <a:r>
              <a:rPr lang="fi-FI" dirty="0" smtClean="0"/>
              <a:t>Suomi nähtiin vihollismaa Saksan liittolaisena ja suomalaisiin suhtauduttiin epäluuloisesti</a:t>
            </a:r>
          </a:p>
          <a:p>
            <a:r>
              <a:rPr lang="fi-FI" dirty="0" smtClean="0"/>
              <a:t>Raskaiden aseiden ja räjähteiden puuttuminen</a:t>
            </a:r>
          </a:p>
          <a:p>
            <a:r>
              <a:rPr lang="fi-FI" dirty="0" smtClean="0"/>
              <a:t>Suomalaiset vapaaehtoisten motivaatio romahti retken pitkittyessä (karkureita), huollon vaikeudet</a:t>
            </a:r>
          </a:p>
          <a:p>
            <a:r>
              <a:rPr lang="fi-FI" dirty="0" smtClean="0"/>
              <a:t>Suomalaisten joukkoja pidettiin liian heikkoina pitämään Vienaa jos ne joutuisivat hyökkäyksen kohteeksi. Pelko kostotoimista hillitsi karjalaisia</a:t>
            </a:r>
          </a:p>
          <a:p>
            <a:r>
              <a:rPr lang="fi-FI" dirty="0" smtClean="0"/>
              <a:t>Iso-Britannian ja </a:t>
            </a:r>
            <a:r>
              <a:rPr lang="fi-FI" dirty="0" err="1" smtClean="0"/>
              <a:t>bolshevikkien</a:t>
            </a:r>
            <a:r>
              <a:rPr lang="fi-FI" dirty="0" smtClean="0"/>
              <a:t> propaganda sai maailmansodasta palanneet karjalaissotilaat puolelleen ja siviilit tukivat luonnollisesti poikiansa</a:t>
            </a:r>
          </a:p>
          <a:p>
            <a:r>
              <a:rPr lang="fi-FI" dirty="0" smtClean="0"/>
              <a:t>Karjalaiset uskoivat, että tukemalla länsiliittoutuneita he tukisivat Karjalan itsenäisyyttä. Suuri joukko karjalaisia tahtoi olla vain rauhassa</a:t>
            </a:r>
          </a:p>
          <a:p>
            <a:r>
              <a:rPr lang="fi-FI" dirty="0" smtClean="0"/>
              <a:t>Kimurantti suurpoliittinen tilanne, maailmansodan käänteet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Vienan retkikunnan epäonnistumisen syyt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Vilkkaat yhteydet  rajan yli</a:t>
            </a:r>
          </a:p>
          <a:p>
            <a:r>
              <a:rPr lang="fi-FI" dirty="0" smtClean="0"/>
              <a:t>Tyytymättömyys neuvostovaltaan, nälänhätä</a:t>
            </a:r>
          </a:p>
          <a:p>
            <a:r>
              <a:rPr lang="fi-FI" dirty="0" smtClean="0"/>
              <a:t>Agitaatio keväästä 1918, johtaja </a:t>
            </a:r>
            <a:r>
              <a:rPr lang="fi-FI" dirty="0" err="1" smtClean="0"/>
              <a:t>Valde</a:t>
            </a:r>
            <a:r>
              <a:rPr lang="fi-FI" dirty="0" smtClean="0"/>
              <a:t> </a:t>
            </a:r>
            <a:r>
              <a:rPr lang="fi-FI" dirty="0" err="1" smtClean="0"/>
              <a:t>Sario</a:t>
            </a:r>
            <a:r>
              <a:rPr lang="fi-FI" dirty="0" smtClean="0"/>
              <a:t> päämiehenä. Suomesta leipää ja turvaa </a:t>
            </a:r>
          </a:p>
          <a:p>
            <a:r>
              <a:rPr lang="fi-FI" dirty="0" smtClean="0"/>
              <a:t>Kansanäänestys 31.8.1918 päätti liittymisestä Suomeen</a:t>
            </a:r>
          </a:p>
          <a:p>
            <a:r>
              <a:rPr lang="fi-FI" dirty="0" smtClean="0"/>
              <a:t>Repolan tueksi suomalaisia joukkoja</a:t>
            </a:r>
          </a:p>
          <a:p>
            <a:r>
              <a:rPr lang="fi-FI" dirty="0" smtClean="0"/>
              <a:t>Suomalainen hallinto, suojeluskunnat   </a:t>
            </a:r>
          </a:p>
          <a:p>
            <a:r>
              <a:rPr lang="fi-FI" dirty="0" err="1" smtClean="0"/>
              <a:t>Bobi</a:t>
            </a:r>
            <a:r>
              <a:rPr lang="fi-FI" dirty="0" smtClean="0"/>
              <a:t> </a:t>
            </a:r>
            <a:r>
              <a:rPr lang="fi-FI" dirty="0" err="1" smtClean="0"/>
              <a:t>Sivénin</a:t>
            </a:r>
            <a:r>
              <a:rPr lang="fi-FI" dirty="0" smtClean="0"/>
              <a:t> (1899-1921) tarmokas toiminta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Repola liittyi Suomeen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8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Petsamon alueen valtaaminen katsottiin yli puoluerajojen Suomen etujen kannalta tärkeäksi</a:t>
            </a:r>
          </a:p>
          <a:p>
            <a:r>
              <a:rPr lang="fi-FI" dirty="0" smtClean="0"/>
              <a:t>Tohtorien Renvallin ja Laitisen retkikunta, 100 miestä; yli rajan 27.4.1918</a:t>
            </a:r>
          </a:p>
          <a:p>
            <a:r>
              <a:rPr lang="fi-FI" dirty="0" smtClean="0"/>
              <a:t>Tappio toukokuussa 1918 </a:t>
            </a:r>
            <a:r>
              <a:rPr lang="fi-FI" dirty="0" err="1" smtClean="0"/>
              <a:t>Vuoremitunturin</a:t>
            </a:r>
            <a:r>
              <a:rPr lang="fi-FI" dirty="0" smtClean="0"/>
              <a:t> ja Petsamon taisteluissa punaisia ja englantilaisia vastaan</a:t>
            </a:r>
          </a:p>
          <a:p>
            <a:r>
              <a:rPr lang="fi-FI" dirty="0" smtClean="0"/>
              <a:t>Johtajat riitautuivat keskenään ja retkikunta hajaantui 5.7.1918</a:t>
            </a:r>
          </a:p>
          <a:p>
            <a:r>
              <a:rPr lang="fi-FI" dirty="0" smtClean="0"/>
              <a:t>Uusi yritys jääkärimajuri Walleniuksen johdolla 28.1.1920.</a:t>
            </a:r>
          </a:p>
          <a:p>
            <a:r>
              <a:rPr lang="fi-FI" dirty="0" smtClean="0"/>
              <a:t>Tappio Salmijärven taistelussa 1.4.1920, saarrostusuhka pakotti palaamaan Suomeen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Petsamon retket 1918 ja 1920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5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Viro julistautui itsenäiseksi 24.2.1918. </a:t>
            </a:r>
            <a:r>
              <a:rPr lang="fi-FI" dirty="0" err="1" smtClean="0"/>
              <a:t>Bolshevikit</a:t>
            </a:r>
            <a:r>
              <a:rPr lang="fi-FI" dirty="0" smtClean="0"/>
              <a:t> hyökkäsivät saman vuoden lopulla</a:t>
            </a:r>
          </a:p>
          <a:p>
            <a:r>
              <a:rPr lang="fi-FI" dirty="0" smtClean="0"/>
              <a:t>Viro tarvitsi epätoivoisesti apua ja Suomessa reagoitiin vahvasti, 3700 vapaaehtoista. Ekströmin pataljoona ja Pohjan Pojat</a:t>
            </a:r>
          </a:p>
          <a:p>
            <a:r>
              <a:rPr lang="fi-FI" dirty="0" smtClean="0"/>
              <a:t>Suomalaiset vapaaehtoiset ratkaisivat sodan virolaisten eduksi. </a:t>
            </a:r>
            <a:r>
              <a:rPr lang="fi-FI" dirty="0" err="1" smtClean="0"/>
              <a:t>Narvan</a:t>
            </a:r>
            <a:r>
              <a:rPr lang="fi-FI" dirty="0" smtClean="0"/>
              <a:t>, </a:t>
            </a:r>
            <a:r>
              <a:rPr lang="fi-FI" dirty="0" err="1" smtClean="0"/>
              <a:t>Rakveren</a:t>
            </a:r>
            <a:r>
              <a:rPr lang="fi-FI" dirty="0" smtClean="0"/>
              <a:t>, </a:t>
            </a:r>
            <a:r>
              <a:rPr lang="fi-FI" dirty="0" err="1" smtClean="0"/>
              <a:t>Marienburgin</a:t>
            </a:r>
            <a:r>
              <a:rPr lang="fi-FI" dirty="0" smtClean="0"/>
              <a:t> valtaukset. 100 kaatunutta</a:t>
            </a:r>
          </a:p>
          <a:p>
            <a:r>
              <a:rPr lang="fi-FI" dirty="0" smtClean="0"/>
              <a:t>Ainoa onnistunut heimosota. Viro puhdistettiin </a:t>
            </a:r>
            <a:r>
              <a:rPr lang="fi-FI" dirty="0" err="1" smtClean="0"/>
              <a:t>bolshevikeista</a:t>
            </a:r>
            <a:r>
              <a:rPr lang="fi-FI" dirty="0" smtClean="0"/>
              <a:t>. Vastassa suomalaisia punaisia</a:t>
            </a:r>
          </a:p>
          <a:p>
            <a:r>
              <a:rPr lang="fi-FI" dirty="0" smtClean="0"/>
              <a:t>Pääosa palasi Suomeen huhtikuussa 1919. Moni heimosoturi jatkoi sotimista lähes välittömästi Aunuksessa ja Inkerissä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Viron vapaussota 1918-1919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6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450</TotalTime>
  <Words>1494</Words>
  <Application>Microsoft Office PowerPoint</Application>
  <PresentationFormat>On-screen Show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Heimosodat</vt:lpstr>
      <vt:lpstr>PowerPoint Presentation</vt:lpstr>
      <vt:lpstr>Taustatekijöitä</vt:lpstr>
      <vt:lpstr>Vienan retkikunta 1918 (1)</vt:lpstr>
      <vt:lpstr>Vienan retkikunta 1918 (2)</vt:lpstr>
      <vt:lpstr>Vienan retkikunnan epäonnistumisen syyt</vt:lpstr>
      <vt:lpstr>Repola liittyi Suomeen</vt:lpstr>
      <vt:lpstr>Petsamon retket 1918 ja 1920</vt:lpstr>
      <vt:lpstr>Viron vapaussota 1918-1919</vt:lpstr>
      <vt:lpstr>Aunuksen retki 1919 (1)</vt:lpstr>
      <vt:lpstr>Aunuksen retki 1919 (2)</vt:lpstr>
      <vt:lpstr>Aunuksen retken epäonnistumisen syyt</vt:lpstr>
      <vt:lpstr>Porajärvi liittyy Suomeen</vt:lpstr>
      <vt:lpstr>Inkerin vapaustaistelu 1919-1920</vt:lpstr>
      <vt:lpstr>PowerPoint Presentation</vt:lpstr>
      <vt:lpstr>Vienan vapaustaistelu 1919-1920 (1)</vt:lpstr>
      <vt:lpstr>PowerPoint Presentation</vt:lpstr>
      <vt:lpstr>PowerPoint Presentation</vt:lpstr>
      <vt:lpstr>Vienan vapaustaistelu 1919-1920 (2)</vt:lpstr>
      <vt:lpstr>Tarton rauhansopimus 14.10.1920</vt:lpstr>
      <vt:lpstr>PowerPoint Presentation</vt:lpstr>
      <vt:lpstr>Itä-Karjalan kansannousu 1921-1922 (1)</vt:lpstr>
      <vt:lpstr>PowerPoint Presentation</vt:lpstr>
      <vt:lpstr>Itä-Karjalan kansannousu (2)</vt:lpstr>
      <vt:lpstr>PowerPoint Presentation</vt:lpstr>
      <vt:lpstr>Itä-Karjalan kansannousu (3)</vt:lpstr>
      <vt:lpstr>PowerPoint Presentation</vt:lpstr>
      <vt:lpstr>PowerPoint Presentation</vt:lpstr>
      <vt:lpstr>Itä-Karjalan kansannousu (4)</vt:lpstr>
      <vt:lpstr>PowerPoint Presentation</vt:lpstr>
      <vt:lpstr>Kansannousun loppu</vt:lpstr>
      <vt:lpstr>Syyt kansannousun epäonnistumiseen</vt:lpstr>
      <vt:lpstr>Heimosotien perintö</vt:lpstr>
      <vt:lpstr>Kirjallisuutta heimosodista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Heimosodat</dc:title>
  <dc:creator>Windows User</dc:creator>
  <cp:lastModifiedBy>Oulun yliopisto</cp:lastModifiedBy>
  <cp:revision>73</cp:revision>
  <dcterms:created xsi:type="dcterms:W3CDTF">2015-01-15T09:58:14Z</dcterms:created>
  <dcterms:modified xsi:type="dcterms:W3CDTF">2015-02-06T10:05:19Z</dcterms:modified>
</cp:coreProperties>
</file>